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1" r:id="rId5"/>
    <p:sldId id="302" r:id="rId6"/>
    <p:sldId id="303" r:id="rId7"/>
    <p:sldId id="304" r:id="rId8"/>
    <p:sldId id="305" r:id="rId9"/>
    <p:sldId id="306" r:id="rId10"/>
    <p:sldId id="307" r:id="rId11"/>
    <p:sldId id="309" r:id="rId12"/>
    <p:sldId id="308" r:id="rId13"/>
    <p:sldId id="312" r:id="rId14"/>
    <p:sldId id="310" r:id="rId15"/>
    <p:sldId id="31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5/13/2021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F87B533F-BC3C-4EC6-BF8E-5681B88B68D0}" type="datetime1">
              <a:rPr lang="en-US" smtClean="0"/>
              <a:t>5/13/2021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0E10AF-32ED-4749-9A0D-906716ABE128}"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3B99A9-18EF-4534-8586-0EF338FBE00E}"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4210F3-A297-492D-BF34-B9FAA026F429}"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37E0DC-868C-470F-A57F-8A9AF5D634AC}"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56254DC-A5A5-4019-AB53-FC7B8316A0D4}" type="datetime1">
              <a:rPr lang="en-US" smtClean="0"/>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D49FFB4-0216-443A-92F8-6123941EFF94}" type="datetime1">
              <a:rPr lang="en-US" smtClean="0"/>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15E6F8-3669-4A8A-A1FC-FDA482445092}"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1A8192B-E340-4AFC-8592-0F09180B12F3}"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15FB-5070-44D7-88E9-B661962F14DE}"/>
              </a:ext>
            </a:extLst>
          </p:cNvPr>
          <p:cNvSpPr/>
          <p:nvPr userDrawn="1"/>
        </p:nvSpPr>
        <p:spPr>
          <a:xfrm>
            <a:off x="0" y="0"/>
            <a:ext cx="12192000" cy="6858000"/>
          </a:xfrm>
          <a:prstGeom prst="rect">
            <a:avLst/>
          </a:prstGeom>
          <a:gradFill flip="none" rotWithShape="1">
            <a:gsLst>
              <a:gs pos="0">
                <a:schemeClr val="tx1">
                  <a:lumMod val="95000"/>
                  <a:alpha val="80000"/>
                </a:schemeClr>
              </a:gs>
              <a:gs pos="77000">
                <a:schemeClr val="tx1">
                  <a:lumMod val="95000"/>
                  <a:alpha val="50000"/>
                </a:schemeClr>
              </a:gs>
              <a:gs pos="53000">
                <a:schemeClr val="tx1">
                  <a:lumMod val="95000"/>
                  <a:alpha val="70000"/>
                </a:schemeClr>
              </a:gs>
              <a:gs pos="95000">
                <a:schemeClr val="tx1">
                  <a:lumMod val="95000"/>
                  <a:alpha val="2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 name="Title 1"/>
          <p:cNvSpPr>
            <a:spLocks noGrp="1"/>
          </p:cNvSpPr>
          <p:nvPr>
            <p:ph type="title"/>
          </p:nvPr>
        </p:nvSpPr>
        <p:spPr>
          <a:xfrm>
            <a:off x="1141412" y="618518"/>
            <a:ext cx="10307637" cy="705457"/>
          </a:xfrm>
        </p:spPr>
        <p:txBody>
          <a:bodyPr>
            <a:normAutofit/>
          </a:bodyPr>
          <a:lstStyle>
            <a:lvl1pPr>
              <a:defRPr sz="4000" b="1">
                <a:solidFill>
                  <a:schemeClr val="bg2"/>
                </a:solidFill>
              </a:defRPr>
            </a:lvl1pPr>
          </a:lstStyle>
          <a:p>
            <a:r>
              <a:rPr lang="en-US" dirty="0"/>
              <a:t>Click to edit Master title style</a:t>
            </a:r>
          </a:p>
        </p:txBody>
      </p:sp>
      <p:sp>
        <p:nvSpPr>
          <p:cNvPr id="3" name="Content Placeholder 2"/>
          <p:cNvSpPr>
            <a:spLocks noGrp="1"/>
          </p:cNvSpPr>
          <p:nvPr>
            <p:ph idx="1"/>
          </p:nvPr>
        </p:nvSpPr>
        <p:spPr>
          <a:xfrm>
            <a:off x="1141412" y="1447800"/>
            <a:ext cx="10307638" cy="4778374"/>
          </a:xfrm>
        </p:spPr>
        <p:txBody>
          <a:bodyPr>
            <a:normAutofit/>
          </a:bodyPr>
          <a:lstStyle>
            <a:lvl1pPr>
              <a:lnSpc>
                <a:spcPct val="100000"/>
              </a:lnSpc>
              <a:buClr>
                <a:schemeClr val="accent4"/>
              </a:buClr>
              <a:buSzPct val="105000"/>
              <a:defRPr sz="2800">
                <a:solidFill>
                  <a:schemeClr val="bg1"/>
                </a:solidFill>
                <a:latin typeface="Cambria Math" panose="02040503050406030204" pitchFamily="18" charset="0"/>
                <a:ea typeface="Cambria Math" panose="02040503050406030204" pitchFamily="18" charset="0"/>
              </a:defRPr>
            </a:lvl1pPr>
            <a:lvl2pPr>
              <a:lnSpc>
                <a:spcPct val="100000"/>
              </a:lnSpc>
              <a:buClr>
                <a:schemeClr val="accent4"/>
              </a:buClr>
              <a:buSzPct val="105000"/>
              <a:defRPr sz="2400">
                <a:solidFill>
                  <a:schemeClr val="bg1"/>
                </a:solidFill>
                <a:latin typeface="Cambria Math" panose="02040503050406030204" pitchFamily="18" charset="0"/>
                <a:ea typeface="Cambria Math" panose="02040503050406030204" pitchFamily="18" charset="0"/>
              </a:defRPr>
            </a:lvl2pPr>
            <a:lvl3pPr>
              <a:lnSpc>
                <a:spcPct val="100000"/>
              </a:lnSpc>
              <a:buClr>
                <a:schemeClr val="accent4"/>
              </a:buClr>
              <a:buSzPct val="105000"/>
              <a:defRPr sz="2000">
                <a:solidFill>
                  <a:schemeClr val="bg1"/>
                </a:solidFill>
                <a:latin typeface="Cambria Math" panose="02040503050406030204" pitchFamily="18" charset="0"/>
                <a:ea typeface="Cambria Math" panose="02040503050406030204" pitchFamily="18" charset="0"/>
              </a:defRPr>
            </a:lvl3pPr>
            <a:lvl4pPr>
              <a:lnSpc>
                <a:spcPct val="100000"/>
              </a:lnSpc>
              <a:buClr>
                <a:schemeClr val="accent4"/>
              </a:buClr>
              <a:buSzPct val="105000"/>
              <a:defRPr sz="1800">
                <a:solidFill>
                  <a:schemeClr val="bg1"/>
                </a:solidFill>
                <a:latin typeface="Cambria Math" panose="02040503050406030204" pitchFamily="18" charset="0"/>
                <a:ea typeface="Cambria Math" panose="02040503050406030204" pitchFamily="18" charset="0"/>
              </a:defRPr>
            </a:lvl4pPr>
            <a:lvl5pPr>
              <a:lnSpc>
                <a:spcPct val="100000"/>
              </a:lnSpc>
              <a:buClr>
                <a:schemeClr val="accent4"/>
              </a:buClr>
              <a:buSzPct val="105000"/>
              <a:defRPr sz="1800">
                <a:solidFill>
                  <a:schemeClr val="bg1"/>
                </a:solidFill>
                <a:latin typeface="Cambria Math" panose="02040503050406030204" pitchFamily="18" charset="0"/>
                <a:ea typeface="Cambria Math"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7456921" y="6226176"/>
            <a:ext cx="2743200" cy="365125"/>
          </a:xfrm>
        </p:spPr>
        <p:txBody>
          <a:bodyPr/>
          <a:lstStyle>
            <a:lvl1pPr>
              <a:defRPr sz="1600">
                <a:solidFill>
                  <a:schemeClr val="bg2"/>
                </a:solidFill>
              </a:defRPr>
            </a:lvl1pPr>
          </a:lstStyle>
          <a:p>
            <a:fld id="{D4C1BE8E-93D3-4EA2-9CFD-3083876C1EDF}" type="datetime1">
              <a:rPr lang="en-US" smtClean="0"/>
              <a:pPr/>
              <a:t>5/13/2021</a:t>
            </a:fld>
            <a:endParaRPr lang="en-US" dirty="0"/>
          </a:p>
        </p:txBody>
      </p:sp>
      <p:sp>
        <p:nvSpPr>
          <p:cNvPr id="5" name="Footer Placeholder 4"/>
          <p:cNvSpPr>
            <a:spLocks noGrp="1"/>
          </p:cNvSpPr>
          <p:nvPr>
            <p:ph type="ftr" sz="quarter" idx="11"/>
          </p:nvPr>
        </p:nvSpPr>
        <p:spPr>
          <a:xfrm>
            <a:off x="1141411" y="6226175"/>
            <a:ext cx="6239309" cy="365125"/>
          </a:xfrm>
        </p:spPr>
        <p:txBody>
          <a:bodyPr/>
          <a:lstStyle>
            <a:lvl1pPr>
              <a:defRPr sz="1600">
                <a:solidFill>
                  <a:schemeClr val="bg2"/>
                </a:solidFill>
              </a:defRPr>
            </a:lvl1pPr>
          </a:lstStyle>
          <a:p>
            <a:endParaRPr lang="en-US" dirty="0"/>
          </a:p>
        </p:txBody>
      </p:sp>
      <p:sp>
        <p:nvSpPr>
          <p:cNvPr id="6" name="Slide Number Placeholder 5"/>
          <p:cNvSpPr>
            <a:spLocks noGrp="1"/>
          </p:cNvSpPr>
          <p:nvPr>
            <p:ph type="sldNum" sz="quarter" idx="12"/>
          </p:nvPr>
        </p:nvSpPr>
        <p:spPr>
          <a:xfrm>
            <a:off x="10665044" y="6226174"/>
            <a:ext cx="771089" cy="365125"/>
          </a:xfrm>
        </p:spPr>
        <p:txBody>
          <a:bodyPr/>
          <a:lstStyle>
            <a:lvl1pPr>
              <a:defRPr sz="1600">
                <a:solidFill>
                  <a:schemeClr val="tx2"/>
                </a:solidFill>
              </a:defRPr>
            </a:lvl1pPr>
          </a:lstStyle>
          <a:p>
            <a:fld id="{6D22F896-40B5-4ADD-8801-0D06FADFA095}"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D39D2-CA05-47AE-ACE1-399DE08ACB23}"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4133B8-0D30-4EC9-AFCE-9FE1559BA61E}"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441E50B-90FF-4395-A894-4EAE2496C15A}" type="datetime1">
              <a:rPr lang="en-US" smtClean="0"/>
              <a:t>5/13/2021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109E08-60D9-4F52-9742-D055AEA9A9B7}" type="datetime1">
              <a:rPr lang="en-US" smtClean="0"/>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3008E2-2332-4954-8443-BD57BD1B91B0}" type="datetime1">
              <a:rPr lang="en-US" smtClean="0"/>
              <a:t>5/13/2021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084E9B3-2AFD-410F-8E2B-F8501ACB9D28}"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709E17-C8F7-44BF-A9B8-B6D36FC3C917}"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F7DFD82-C4A7-46D1-93A1-130D92F4D0A1}" type="datetime1">
              <a:rPr lang="en-US" smtClean="0"/>
              <a:t>5/13/2021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blogs.hss.ed.ac.uk/pubs-and-publications/2019/04/22/discussion-advice/"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Counterfactual Regret Minimization</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endParaRPr lang="en-US" dirty="0"/>
          </a:p>
          <a:p>
            <a:pPr algn="ctr"/>
            <a:r>
              <a:rPr lang="en-US" dirty="0"/>
              <a:t>May 13, 2021</a:t>
            </a:r>
          </a:p>
        </p:txBody>
      </p:sp>
      <p:sp>
        <p:nvSpPr>
          <p:cNvPr id="4" name="Slide Number Placeholder 3">
            <a:extLst>
              <a:ext uri="{FF2B5EF4-FFF2-40B4-BE49-F238E27FC236}">
                <a16:creationId xmlns:a16="http://schemas.microsoft.com/office/drawing/2014/main" id="{B3092BBA-0FE7-44B8-84DB-A4738C563592}"/>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B062C-4B8A-4FB4-B064-2E65A9E14CB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91C5ED-FBAE-4066-A6ED-34171C096921}"/>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0F1D72D-9A37-4D6D-936A-924690638712}"/>
              </a:ext>
            </a:extLst>
          </p:cNvPr>
          <p:cNvSpPr>
            <a:spLocks noGrp="1"/>
          </p:cNvSpPr>
          <p:nvPr>
            <p:ph type="sldNum" sz="quarter" idx="12"/>
          </p:nvPr>
        </p:nvSpPr>
        <p:spPr/>
        <p:txBody>
          <a:bodyPr/>
          <a:lstStyle/>
          <a:p>
            <a:fld id="{6D22F896-40B5-4ADD-8801-0D06FADFA095}" type="slidenum">
              <a:rPr lang="en-US" smtClean="0"/>
              <a:pPr/>
              <a:t>10</a:t>
            </a:fld>
            <a:endParaRPr lang="en-US" dirty="0"/>
          </a:p>
        </p:txBody>
      </p:sp>
      <p:pic>
        <p:nvPicPr>
          <p:cNvPr id="6" name="Picture 5">
            <a:extLst>
              <a:ext uri="{FF2B5EF4-FFF2-40B4-BE49-F238E27FC236}">
                <a16:creationId xmlns:a16="http://schemas.microsoft.com/office/drawing/2014/main" id="{A09DBF97-C4D1-4280-8BD6-C0BDDBF46C34}"/>
              </a:ext>
            </a:extLst>
          </p:cNvPr>
          <p:cNvPicPr>
            <a:picLocks noChangeAspect="1"/>
          </p:cNvPicPr>
          <p:nvPr/>
        </p:nvPicPr>
        <p:blipFill>
          <a:blip r:embed="rId2"/>
          <a:stretch>
            <a:fillRect/>
          </a:stretch>
        </p:blipFill>
        <p:spPr>
          <a:xfrm>
            <a:off x="1141412" y="0"/>
            <a:ext cx="6666614" cy="6858000"/>
          </a:xfrm>
          <a:prstGeom prst="rect">
            <a:avLst/>
          </a:prstGeom>
        </p:spPr>
      </p:pic>
    </p:spTree>
    <p:extLst>
      <p:ext uri="{BB962C8B-B14F-4D97-AF65-F5344CB8AC3E}">
        <p14:creationId xmlns:p14="http://schemas.microsoft.com/office/powerpoint/2010/main" val="27480779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6D7DE-66FB-4CE2-A029-6A4F910D6901}"/>
              </a:ext>
            </a:extLst>
          </p:cNvPr>
          <p:cNvSpPr>
            <a:spLocks noGrp="1"/>
          </p:cNvSpPr>
          <p:nvPr>
            <p:ph type="title"/>
          </p:nvPr>
        </p:nvSpPr>
        <p:spPr/>
        <p:txBody>
          <a:bodyPr/>
          <a:lstStyle/>
          <a:p>
            <a:r>
              <a:rPr lang="en-US" dirty="0"/>
              <a:t>Extensions to CFR</a:t>
            </a:r>
          </a:p>
        </p:txBody>
      </p:sp>
      <p:sp>
        <p:nvSpPr>
          <p:cNvPr id="3" name="Content Placeholder 2">
            <a:extLst>
              <a:ext uri="{FF2B5EF4-FFF2-40B4-BE49-F238E27FC236}">
                <a16:creationId xmlns:a16="http://schemas.microsoft.com/office/drawing/2014/main" id="{D33A51CC-1DBE-4952-AFE7-3039340D7D65}"/>
              </a:ext>
            </a:extLst>
          </p:cNvPr>
          <p:cNvSpPr>
            <a:spLocks noGrp="1"/>
          </p:cNvSpPr>
          <p:nvPr>
            <p:ph idx="1"/>
          </p:nvPr>
        </p:nvSpPr>
        <p:spPr/>
        <p:txBody>
          <a:bodyPr/>
          <a:lstStyle/>
          <a:p>
            <a:r>
              <a:rPr lang="en-US" dirty="0"/>
              <a:t>The original CFR algorithm has been improved/extended in various ways, including:</a:t>
            </a:r>
          </a:p>
          <a:p>
            <a:pPr lvl="1"/>
            <a:r>
              <a:rPr lang="en-US" dirty="0"/>
              <a:t>Depth-limited</a:t>
            </a:r>
          </a:p>
          <a:p>
            <a:pPr lvl="1"/>
            <a:r>
              <a:rPr lang="en-US" dirty="0"/>
              <a:t>Sampling</a:t>
            </a:r>
          </a:p>
          <a:p>
            <a:pPr lvl="1"/>
            <a:r>
              <a:rPr lang="en-US" dirty="0"/>
              <a:t>CFR+ weights more recent policies heavier</a:t>
            </a:r>
          </a:p>
          <a:p>
            <a:pPr lvl="1"/>
            <a:r>
              <a:rPr lang="en-US" dirty="0"/>
              <a:t>Monte Carlo CFR</a:t>
            </a:r>
          </a:p>
          <a:p>
            <a:pPr lvl="1"/>
            <a:endParaRPr lang="en-US" dirty="0"/>
          </a:p>
        </p:txBody>
      </p:sp>
      <p:sp>
        <p:nvSpPr>
          <p:cNvPr id="4" name="Slide Number Placeholder 3">
            <a:extLst>
              <a:ext uri="{FF2B5EF4-FFF2-40B4-BE49-F238E27FC236}">
                <a16:creationId xmlns:a16="http://schemas.microsoft.com/office/drawing/2014/main" id="{72C182A9-D90F-48DC-9A69-AFD61E86F272}"/>
              </a:ext>
            </a:extLst>
          </p:cNvPr>
          <p:cNvSpPr>
            <a:spLocks noGrp="1"/>
          </p:cNvSpPr>
          <p:nvPr>
            <p:ph type="sldNum" sz="quarter" idx="12"/>
          </p:nvPr>
        </p:nvSpPr>
        <p:spPr/>
        <p:txBody>
          <a:bodyPr/>
          <a:lstStyle/>
          <a:p>
            <a:fld id="{6D22F896-40B5-4ADD-8801-0D06FADFA095}" type="slidenum">
              <a:rPr lang="en-US" smtClean="0"/>
              <a:pPr/>
              <a:t>11</a:t>
            </a:fld>
            <a:endParaRPr lang="en-US" dirty="0"/>
          </a:p>
        </p:txBody>
      </p:sp>
    </p:spTree>
    <p:extLst>
      <p:ext uri="{BB962C8B-B14F-4D97-AF65-F5344CB8AC3E}">
        <p14:creationId xmlns:p14="http://schemas.microsoft.com/office/powerpoint/2010/main" val="35574708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B412793-5277-43EF-B71A-C08681E48989}"/>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3352800" y="1371600"/>
            <a:ext cx="5486400" cy="4114800"/>
          </a:xfrm>
        </p:spPr>
      </p:pic>
      <p:sp>
        <p:nvSpPr>
          <p:cNvPr id="4" name="Slide Number Placeholder 3">
            <a:extLst>
              <a:ext uri="{FF2B5EF4-FFF2-40B4-BE49-F238E27FC236}">
                <a16:creationId xmlns:a16="http://schemas.microsoft.com/office/drawing/2014/main" id="{A8CBBE96-C721-499D-A879-01D27779170C}"/>
              </a:ext>
            </a:extLst>
          </p:cNvPr>
          <p:cNvSpPr>
            <a:spLocks noGrp="1"/>
          </p:cNvSpPr>
          <p:nvPr>
            <p:ph type="sldNum" sz="quarter" idx="12"/>
          </p:nvPr>
        </p:nvSpPr>
        <p:spPr/>
        <p:txBody>
          <a:bodyPr/>
          <a:lstStyle/>
          <a:p>
            <a:fld id="{6D22F896-40B5-4ADD-8801-0D06FADFA095}" type="slidenum">
              <a:rPr lang="en-US" smtClean="0"/>
              <a:pPr/>
              <a:t>12</a:t>
            </a:fld>
            <a:endParaRPr lang="en-US" dirty="0"/>
          </a:p>
        </p:txBody>
      </p:sp>
    </p:spTree>
    <p:extLst>
      <p:ext uri="{BB962C8B-B14F-4D97-AF65-F5344CB8AC3E}">
        <p14:creationId xmlns:p14="http://schemas.microsoft.com/office/powerpoint/2010/main" val="31306799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D0E1-51CC-4C90-9FEE-274BDCF9338B}"/>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9E0BEF7-BB93-42BB-BA7A-634691ADB227}"/>
              </a:ext>
            </a:extLst>
          </p:cNvPr>
          <p:cNvSpPr>
            <a:spLocks noGrp="1"/>
          </p:cNvSpPr>
          <p:nvPr>
            <p:ph idx="1"/>
          </p:nvPr>
        </p:nvSpPr>
        <p:spPr>
          <a:xfrm>
            <a:off x="1141412" y="1447799"/>
            <a:ext cx="10307638" cy="5143499"/>
          </a:xfrm>
        </p:spPr>
        <p:txBody>
          <a:bodyPr>
            <a:normAutofit/>
          </a:bodyPr>
          <a:lstStyle/>
          <a:p>
            <a:r>
              <a:rPr lang="en-US" dirty="0"/>
              <a:t>Why counterfactual regret minimization (CFR) is used</a:t>
            </a:r>
          </a:p>
          <a:p>
            <a:r>
              <a:rPr lang="en-US" dirty="0"/>
              <a:t>What CFR does – high level</a:t>
            </a:r>
          </a:p>
          <a:p>
            <a:pPr lvl="1"/>
            <a:r>
              <a:rPr lang="en-US" dirty="0"/>
              <a:t>Background on regret</a:t>
            </a:r>
          </a:p>
          <a:p>
            <a:pPr lvl="2"/>
            <a:r>
              <a:rPr lang="en-US" dirty="0"/>
              <a:t>Upper confidence bound</a:t>
            </a:r>
          </a:p>
          <a:p>
            <a:pPr lvl="1"/>
            <a:r>
              <a:rPr lang="en-US" dirty="0"/>
              <a:t>Regret matching</a:t>
            </a:r>
          </a:p>
          <a:p>
            <a:r>
              <a:rPr lang="en-US" dirty="0"/>
              <a:t>How does CFR work</a:t>
            </a:r>
          </a:p>
          <a:p>
            <a:r>
              <a:rPr lang="en-US" dirty="0"/>
              <a:t>Extensions to CFR</a:t>
            </a:r>
          </a:p>
          <a:p>
            <a:r>
              <a:rPr lang="en-US" dirty="0"/>
              <a:t>Discussion</a:t>
            </a:r>
          </a:p>
        </p:txBody>
      </p:sp>
      <p:sp>
        <p:nvSpPr>
          <p:cNvPr id="4" name="Slide Number Placeholder 3">
            <a:extLst>
              <a:ext uri="{FF2B5EF4-FFF2-40B4-BE49-F238E27FC236}">
                <a16:creationId xmlns:a16="http://schemas.microsoft.com/office/drawing/2014/main" id="{EAF7D45F-657A-4FE8-B48E-AAD1EDFF289C}"/>
              </a:ext>
            </a:extLst>
          </p:cNvPr>
          <p:cNvSpPr>
            <a:spLocks noGrp="1"/>
          </p:cNvSpPr>
          <p:nvPr>
            <p:ph type="sldNum" sz="quarter" idx="12"/>
          </p:nvPr>
        </p:nvSpPr>
        <p:spPr/>
        <p:txBody>
          <a:bodyPr/>
          <a:lstStyle/>
          <a:p>
            <a:fld id="{6D22F896-40B5-4ADD-8801-0D06FADFA095}" type="slidenum">
              <a:rPr lang="en-US" smtClean="0"/>
              <a:pPr/>
              <a:t>2</a:t>
            </a:fld>
            <a:endParaRPr lang="en-US" dirty="0"/>
          </a:p>
        </p:txBody>
      </p:sp>
    </p:spTree>
    <p:extLst>
      <p:ext uri="{BB962C8B-B14F-4D97-AF65-F5344CB8AC3E}">
        <p14:creationId xmlns:p14="http://schemas.microsoft.com/office/powerpoint/2010/main" val="1414611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74B3F-E5F2-4B6D-9DA5-9D3B2DFCFEF7}"/>
              </a:ext>
            </a:extLst>
          </p:cNvPr>
          <p:cNvSpPr>
            <a:spLocks noGrp="1"/>
          </p:cNvSpPr>
          <p:nvPr>
            <p:ph type="title"/>
          </p:nvPr>
        </p:nvSpPr>
        <p:spPr/>
        <p:txBody>
          <a:bodyPr/>
          <a:lstStyle/>
          <a:p>
            <a:r>
              <a:rPr lang="en-US" dirty="0"/>
              <a:t>Why CFR</a:t>
            </a:r>
          </a:p>
        </p:txBody>
      </p:sp>
      <p:sp>
        <p:nvSpPr>
          <p:cNvPr id="3" name="Content Placeholder 2">
            <a:extLst>
              <a:ext uri="{FF2B5EF4-FFF2-40B4-BE49-F238E27FC236}">
                <a16:creationId xmlns:a16="http://schemas.microsoft.com/office/drawing/2014/main" id="{B15C3C97-3B58-4B92-ABFE-BEC8FD615894}"/>
              </a:ext>
            </a:extLst>
          </p:cNvPr>
          <p:cNvSpPr>
            <a:spLocks noGrp="1"/>
          </p:cNvSpPr>
          <p:nvPr>
            <p:ph idx="1"/>
          </p:nvPr>
        </p:nvSpPr>
        <p:spPr>
          <a:xfrm>
            <a:off x="1141412" y="1447799"/>
            <a:ext cx="10307638" cy="5143499"/>
          </a:xfrm>
        </p:spPr>
        <p:txBody>
          <a:bodyPr/>
          <a:lstStyle/>
          <a:p>
            <a:r>
              <a:rPr lang="en-US" dirty="0"/>
              <a:t>Counterfactual Regret Minimization (CFR) is a technique for iteratively approximating Nash equilibrium strategies for complex imperfect information games</a:t>
            </a:r>
          </a:p>
          <a:p>
            <a:r>
              <a:rPr lang="en-US" dirty="0"/>
              <a:t>Imperfect information games are different from perfect information games because the value of actions is dependent upon the opponent’s policy</a:t>
            </a:r>
          </a:p>
          <a:p>
            <a:r>
              <a:rPr lang="en-US" dirty="0"/>
              <a:t>Imperfect information games are also very high dimensional, which further complicates solving them</a:t>
            </a:r>
          </a:p>
        </p:txBody>
      </p:sp>
      <p:sp>
        <p:nvSpPr>
          <p:cNvPr id="4" name="Slide Number Placeholder 3">
            <a:extLst>
              <a:ext uri="{FF2B5EF4-FFF2-40B4-BE49-F238E27FC236}">
                <a16:creationId xmlns:a16="http://schemas.microsoft.com/office/drawing/2014/main" id="{95C10F77-EC60-473B-829A-75808F665CB9}"/>
              </a:ext>
            </a:extLst>
          </p:cNvPr>
          <p:cNvSpPr>
            <a:spLocks noGrp="1"/>
          </p:cNvSpPr>
          <p:nvPr>
            <p:ph type="sldNum" sz="quarter" idx="12"/>
          </p:nvPr>
        </p:nvSpPr>
        <p:spPr/>
        <p:txBody>
          <a:bodyPr/>
          <a:lstStyle/>
          <a:p>
            <a:fld id="{6D22F896-40B5-4ADD-8801-0D06FADFA095}" type="slidenum">
              <a:rPr lang="en-US" smtClean="0"/>
              <a:pPr/>
              <a:t>3</a:t>
            </a:fld>
            <a:endParaRPr lang="en-US" dirty="0"/>
          </a:p>
        </p:txBody>
      </p:sp>
    </p:spTree>
    <p:extLst>
      <p:ext uri="{BB962C8B-B14F-4D97-AF65-F5344CB8AC3E}">
        <p14:creationId xmlns:p14="http://schemas.microsoft.com/office/powerpoint/2010/main" val="16809792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00F0F-B406-4DD8-B91C-2AF217504EB5}"/>
              </a:ext>
            </a:extLst>
          </p:cNvPr>
          <p:cNvSpPr>
            <a:spLocks noGrp="1"/>
          </p:cNvSpPr>
          <p:nvPr>
            <p:ph type="title"/>
          </p:nvPr>
        </p:nvSpPr>
        <p:spPr/>
        <p:txBody>
          <a:bodyPr/>
          <a:lstStyle/>
          <a:p>
            <a:r>
              <a:rPr lang="en-US" dirty="0"/>
              <a:t>What does CFR Do</a:t>
            </a:r>
          </a:p>
        </p:txBody>
      </p:sp>
      <p:sp>
        <p:nvSpPr>
          <p:cNvPr id="3" name="Content Placeholder 2">
            <a:extLst>
              <a:ext uri="{FF2B5EF4-FFF2-40B4-BE49-F238E27FC236}">
                <a16:creationId xmlns:a16="http://schemas.microsoft.com/office/drawing/2014/main" id="{AD1D41EA-AA2A-4C25-B790-1CAD5D15EA6D}"/>
              </a:ext>
            </a:extLst>
          </p:cNvPr>
          <p:cNvSpPr>
            <a:spLocks noGrp="1"/>
          </p:cNvSpPr>
          <p:nvPr>
            <p:ph idx="1"/>
          </p:nvPr>
        </p:nvSpPr>
        <p:spPr>
          <a:xfrm>
            <a:off x="1141412" y="1447799"/>
            <a:ext cx="10307638" cy="5143500"/>
          </a:xfrm>
        </p:spPr>
        <p:txBody>
          <a:bodyPr>
            <a:normAutofit/>
          </a:bodyPr>
          <a:lstStyle/>
          <a:p>
            <a:r>
              <a:rPr lang="en-US" dirty="0"/>
              <a:t>CFR is an extension of Regret Matching which goes beyond normal-form imperfect information games where each player only has one turn, and works for extensive-form, sequential imperfect information games where there is a series of back and forth turns</a:t>
            </a:r>
          </a:p>
          <a:p>
            <a:r>
              <a:rPr lang="en-US" dirty="0"/>
              <a:t>CFR approximates the optimal strategy for a given position by examining the subtree of possible actions from the current state down to terminal states</a:t>
            </a:r>
          </a:p>
          <a:p>
            <a:r>
              <a:rPr lang="en-US" dirty="0"/>
              <a:t>The big trick is to decompose overall regret into a set of additive regret terms, which can be minimized independently</a:t>
            </a:r>
          </a:p>
          <a:p>
            <a:pPr lvl="1"/>
            <a:r>
              <a:rPr lang="en-US" dirty="0"/>
              <a:t>It minimizes a new form of regret for each information set separately</a:t>
            </a:r>
          </a:p>
        </p:txBody>
      </p:sp>
      <p:sp>
        <p:nvSpPr>
          <p:cNvPr id="4" name="Slide Number Placeholder 3">
            <a:extLst>
              <a:ext uri="{FF2B5EF4-FFF2-40B4-BE49-F238E27FC236}">
                <a16:creationId xmlns:a16="http://schemas.microsoft.com/office/drawing/2014/main" id="{1E5CAD80-8B9E-45FD-976B-69E87C134C2F}"/>
              </a:ext>
            </a:extLst>
          </p:cNvPr>
          <p:cNvSpPr>
            <a:spLocks noGrp="1"/>
          </p:cNvSpPr>
          <p:nvPr>
            <p:ph type="sldNum" sz="quarter" idx="12"/>
          </p:nvPr>
        </p:nvSpPr>
        <p:spPr/>
        <p:txBody>
          <a:bodyPr/>
          <a:lstStyle/>
          <a:p>
            <a:fld id="{6D22F896-40B5-4ADD-8801-0D06FADFA095}" type="slidenum">
              <a:rPr lang="en-US" smtClean="0"/>
              <a:pPr/>
              <a:t>4</a:t>
            </a:fld>
            <a:endParaRPr lang="en-US" dirty="0"/>
          </a:p>
        </p:txBody>
      </p:sp>
    </p:spTree>
    <p:extLst>
      <p:ext uri="{BB962C8B-B14F-4D97-AF65-F5344CB8AC3E}">
        <p14:creationId xmlns:p14="http://schemas.microsoft.com/office/powerpoint/2010/main" val="24313878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B2C05-2494-4C79-9DA2-0EBB87335F55}"/>
              </a:ext>
            </a:extLst>
          </p:cNvPr>
          <p:cNvSpPr>
            <a:spLocks noGrp="1"/>
          </p:cNvSpPr>
          <p:nvPr>
            <p:ph type="title"/>
          </p:nvPr>
        </p:nvSpPr>
        <p:spPr/>
        <p:txBody>
          <a:bodyPr/>
          <a:lstStyle/>
          <a:p>
            <a:r>
              <a:rPr lang="en-US" dirty="0"/>
              <a:t>Background on Regret</a:t>
            </a:r>
          </a:p>
        </p:txBody>
      </p:sp>
      <p:sp>
        <p:nvSpPr>
          <p:cNvPr id="3" name="Content Placeholder 2">
            <a:extLst>
              <a:ext uri="{FF2B5EF4-FFF2-40B4-BE49-F238E27FC236}">
                <a16:creationId xmlns:a16="http://schemas.microsoft.com/office/drawing/2014/main" id="{A63DAD90-0BC3-446E-8BF7-678BB852D3E4}"/>
              </a:ext>
            </a:extLst>
          </p:cNvPr>
          <p:cNvSpPr>
            <a:spLocks noGrp="1"/>
          </p:cNvSpPr>
          <p:nvPr>
            <p:ph idx="1"/>
          </p:nvPr>
        </p:nvSpPr>
        <p:spPr/>
        <p:txBody>
          <a:bodyPr/>
          <a:lstStyle/>
          <a:p>
            <a:r>
              <a:rPr lang="en-US" dirty="0"/>
              <a:t>Regret is defined as the difference between the reward/utility received from a single action and the (mixed) strategy employed</a:t>
            </a:r>
          </a:p>
          <a:p>
            <a:pPr lvl="1"/>
            <a:r>
              <a:rPr lang="en-US" dirty="0"/>
              <a:t>Positive regrets are where the action was better</a:t>
            </a:r>
          </a:p>
          <a:p>
            <a:r>
              <a:rPr lang="en-US" dirty="0"/>
              <a:t>Regret minimization is a common technique, and there are proofs that the minimum regret = Nash equilibrium = optimal</a:t>
            </a:r>
          </a:p>
          <a:p>
            <a:pPr lvl="1"/>
            <a:r>
              <a:rPr lang="en-US" dirty="0"/>
              <a:t>Note that the minimum regret does not need to go to zero</a:t>
            </a:r>
          </a:p>
          <a:p>
            <a:r>
              <a:rPr lang="en-US" dirty="0"/>
              <a:t>For the multi-armed bandits problem, the Upper Confidence Bound algorithm is based on regret minimization</a:t>
            </a:r>
          </a:p>
        </p:txBody>
      </p:sp>
      <p:sp>
        <p:nvSpPr>
          <p:cNvPr id="4" name="Slide Number Placeholder 3">
            <a:extLst>
              <a:ext uri="{FF2B5EF4-FFF2-40B4-BE49-F238E27FC236}">
                <a16:creationId xmlns:a16="http://schemas.microsoft.com/office/drawing/2014/main" id="{1F3A4DBC-85D5-4CE8-B33F-C0F34689F60F}"/>
              </a:ext>
            </a:extLst>
          </p:cNvPr>
          <p:cNvSpPr>
            <a:spLocks noGrp="1"/>
          </p:cNvSpPr>
          <p:nvPr>
            <p:ph type="sldNum" sz="quarter" idx="12"/>
          </p:nvPr>
        </p:nvSpPr>
        <p:spPr/>
        <p:txBody>
          <a:bodyPr/>
          <a:lstStyle/>
          <a:p>
            <a:fld id="{6D22F896-40B5-4ADD-8801-0D06FADFA095}" type="slidenum">
              <a:rPr lang="en-US" smtClean="0"/>
              <a:pPr/>
              <a:t>5</a:t>
            </a:fld>
            <a:endParaRPr lang="en-US" dirty="0"/>
          </a:p>
        </p:txBody>
      </p:sp>
    </p:spTree>
    <p:extLst>
      <p:ext uri="{BB962C8B-B14F-4D97-AF65-F5344CB8AC3E}">
        <p14:creationId xmlns:p14="http://schemas.microsoft.com/office/powerpoint/2010/main" val="26648015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C5AB6-5EFF-40E0-A46C-0888FDD6798A}"/>
              </a:ext>
            </a:extLst>
          </p:cNvPr>
          <p:cNvSpPr>
            <a:spLocks noGrp="1"/>
          </p:cNvSpPr>
          <p:nvPr>
            <p:ph type="title"/>
          </p:nvPr>
        </p:nvSpPr>
        <p:spPr/>
        <p:txBody>
          <a:bodyPr/>
          <a:lstStyle/>
          <a:p>
            <a:r>
              <a:rPr lang="en-US" dirty="0"/>
              <a:t>Regret Matching</a:t>
            </a:r>
          </a:p>
        </p:txBody>
      </p:sp>
      <p:sp>
        <p:nvSpPr>
          <p:cNvPr id="3" name="Content Placeholder 2">
            <a:extLst>
              <a:ext uri="{FF2B5EF4-FFF2-40B4-BE49-F238E27FC236}">
                <a16:creationId xmlns:a16="http://schemas.microsoft.com/office/drawing/2014/main" id="{3F54E2D1-EE1A-4CFC-80F6-3D1B743513B2}"/>
              </a:ext>
            </a:extLst>
          </p:cNvPr>
          <p:cNvSpPr>
            <a:spLocks noGrp="1"/>
          </p:cNvSpPr>
          <p:nvPr>
            <p:ph idx="1"/>
          </p:nvPr>
        </p:nvSpPr>
        <p:spPr>
          <a:xfrm>
            <a:off x="1141412" y="1447799"/>
            <a:ext cx="10307638" cy="5024021"/>
          </a:xfrm>
        </p:spPr>
        <p:txBody>
          <a:bodyPr>
            <a:normAutofit lnSpcReduction="10000"/>
          </a:bodyPr>
          <a:lstStyle/>
          <a:p>
            <a:r>
              <a:rPr lang="en-US" dirty="0"/>
              <a:t>The Regret Matching algorithm can be used for normal-form imperfect information games, e.g. rock-paper-scissors</a:t>
            </a:r>
          </a:p>
          <a:p>
            <a:pPr lvl="1"/>
            <a:r>
              <a:rPr lang="en-US" dirty="0"/>
              <a:t>Hart and Mas-</a:t>
            </a:r>
            <a:r>
              <a:rPr lang="en-US" dirty="0" err="1"/>
              <a:t>Colell</a:t>
            </a:r>
            <a:r>
              <a:rPr lang="en-US" dirty="0"/>
              <a:t> (2000)</a:t>
            </a:r>
          </a:p>
          <a:p>
            <a:r>
              <a:rPr lang="en-US" dirty="0"/>
              <a:t>Iterative algorithm where you choose random actions</a:t>
            </a:r>
          </a:p>
          <a:p>
            <a:pPr lvl="1"/>
            <a:r>
              <a:rPr lang="en-US" dirty="0"/>
              <a:t>Keep a cumulative sum of all positive regrets for the action (negative regrets are ignored)</a:t>
            </a:r>
          </a:p>
          <a:p>
            <a:pPr lvl="1"/>
            <a:r>
              <a:rPr lang="en-US" dirty="0"/>
              <a:t>Note tracking the cumulative sum is basically the same as tracking the mean, since we just need to divide by the number of iterations</a:t>
            </a:r>
          </a:p>
          <a:p>
            <a:pPr lvl="1"/>
            <a:r>
              <a:rPr lang="en-US" dirty="0"/>
              <a:t>The optimal mixed strategy is obtained by normalizing the cumulative regrets so that they sum to one, and using those as action probabilities</a:t>
            </a:r>
          </a:p>
          <a:p>
            <a:pPr lvl="2"/>
            <a:r>
              <a:rPr lang="en-US" dirty="0"/>
              <a:t>We use the mean, not use the last iteration.  This is not a case of convergence.</a:t>
            </a:r>
          </a:p>
          <a:p>
            <a:r>
              <a:rPr lang="en-US" dirty="0"/>
              <a:t>CFR extends this to work on subtrees with multiple moves</a:t>
            </a:r>
          </a:p>
          <a:p>
            <a:pPr lvl="1"/>
            <a:endParaRPr lang="en-US" dirty="0"/>
          </a:p>
        </p:txBody>
      </p:sp>
      <p:sp>
        <p:nvSpPr>
          <p:cNvPr id="4" name="Slide Number Placeholder 3">
            <a:extLst>
              <a:ext uri="{FF2B5EF4-FFF2-40B4-BE49-F238E27FC236}">
                <a16:creationId xmlns:a16="http://schemas.microsoft.com/office/drawing/2014/main" id="{A6B31ECF-087E-4BA3-B3A7-FAA740EEC83D}"/>
              </a:ext>
            </a:extLst>
          </p:cNvPr>
          <p:cNvSpPr>
            <a:spLocks noGrp="1"/>
          </p:cNvSpPr>
          <p:nvPr>
            <p:ph type="sldNum" sz="quarter" idx="12"/>
          </p:nvPr>
        </p:nvSpPr>
        <p:spPr/>
        <p:txBody>
          <a:bodyPr/>
          <a:lstStyle/>
          <a:p>
            <a:fld id="{6D22F896-40B5-4ADD-8801-0D06FADFA095}" type="slidenum">
              <a:rPr lang="en-US" smtClean="0"/>
              <a:pPr/>
              <a:t>6</a:t>
            </a:fld>
            <a:endParaRPr lang="en-US" dirty="0"/>
          </a:p>
        </p:txBody>
      </p:sp>
    </p:spTree>
    <p:extLst>
      <p:ext uri="{BB962C8B-B14F-4D97-AF65-F5344CB8AC3E}">
        <p14:creationId xmlns:p14="http://schemas.microsoft.com/office/powerpoint/2010/main" val="22450567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66123-1446-4CC4-B1E6-66C25EDCD091}"/>
              </a:ext>
            </a:extLst>
          </p:cNvPr>
          <p:cNvSpPr>
            <a:spLocks noGrp="1"/>
          </p:cNvSpPr>
          <p:nvPr>
            <p:ph type="title"/>
          </p:nvPr>
        </p:nvSpPr>
        <p:spPr/>
        <p:txBody>
          <a:bodyPr/>
          <a:lstStyle/>
          <a:p>
            <a:r>
              <a:rPr lang="en-US" dirty="0"/>
              <a:t>How does CFR Work</a:t>
            </a:r>
          </a:p>
        </p:txBody>
      </p:sp>
      <p:sp>
        <p:nvSpPr>
          <p:cNvPr id="3" name="Content Placeholder 2">
            <a:extLst>
              <a:ext uri="{FF2B5EF4-FFF2-40B4-BE49-F238E27FC236}">
                <a16:creationId xmlns:a16="http://schemas.microsoft.com/office/drawing/2014/main" id="{1077AB6C-7EB3-4F6D-9D0F-F1428C6B8CAD}"/>
              </a:ext>
            </a:extLst>
          </p:cNvPr>
          <p:cNvSpPr>
            <a:spLocks noGrp="1"/>
          </p:cNvSpPr>
          <p:nvPr>
            <p:ph idx="1"/>
          </p:nvPr>
        </p:nvSpPr>
        <p:spPr/>
        <p:txBody>
          <a:bodyPr>
            <a:normAutofit lnSpcReduction="10000"/>
          </a:bodyPr>
          <a:lstStyle/>
          <a:p>
            <a:r>
              <a:rPr lang="en-US" dirty="0"/>
              <a:t>CFR differs from regret matching in a few ways (as I understand):</a:t>
            </a:r>
          </a:p>
          <a:p>
            <a:pPr lvl="1"/>
            <a:r>
              <a:rPr lang="en-US" dirty="0"/>
              <a:t>Instead of just one opponent action, we now have a subtree of multiple back and forth actions following certain strategies.  We recursively calculate the regret coming from each terminal state, and now we must multiply all of these regrets by their reach probability.</a:t>
            </a:r>
          </a:p>
          <a:p>
            <a:pPr lvl="1"/>
            <a:r>
              <a:rPr lang="en-US" dirty="0"/>
              <a:t>We run CFR tree traversal from the perspective of a particular player.  For this player, we pretend as if they acted with probability 1 to get to this history.  </a:t>
            </a:r>
          </a:p>
          <a:p>
            <a:pPr lvl="2"/>
            <a:r>
              <a:rPr lang="en-US" dirty="0"/>
              <a:t>This is not true, so this is where the </a:t>
            </a:r>
            <a:r>
              <a:rPr lang="en-US" i="1" dirty="0"/>
              <a:t>counterfactual</a:t>
            </a:r>
            <a:r>
              <a:rPr lang="en-US" dirty="0"/>
              <a:t> part of the name comes from</a:t>
            </a:r>
          </a:p>
          <a:p>
            <a:pPr lvl="2"/>
            <a:r>
              <a:rPr lang="en-US" dirty="0"/>
              <a:t>I think this is done to reduce the dimensionality so that CFR will converge faster</a:t>
            </a:r>
          </a:p>
          <a:p>
            <a:pPr lvl="1"/>
            <a:r>
              <a:rPr lang="en-US" dirty="0"/>
              <a:t>CFR is run for every information set</a:t>
            </a:r>
          </a:p>
          <a:p>
            <a:r>
              <a:rPr lang="en-US" dirty="0"/>
              <a:t>When running CFR, you take turns running it for each player</a:t>
            </a:r>
          </a:p>
        </p:txBody>
      </p:sp>
      <p:sp>
        <p:nvSpPr>
          <p:cNvPr id="4" name="Slide Number Placeholder 3">
            <a:extLst>
              <a:ext uri="{FF2B5EF4-FFF2-40B4-BE49-F238E27FC236}">
                <a16:creationId xmlns:a16="http://schemas.microsoft.com/office/drawing/2014/main" id="{48E6949F-E7A4-4C89-AFD4-D07F4FBDA1DD}"/>
              </a:ext>
            </a:extLst>
          </p:cNvPr>
          <p:cNvSpPr>
            <a:spLocks noGrp="1"/>
          </p:cNvSpPr>
          <p:nvPr>
            <p:ph type="sldNum" sz="quarter" idx="12"/>
          </p:nvPr>
        </p:nvSpPr>
        <p:spPr/>
        <p:txBody>
          <a:bodyPr/>
          <a:lstStyle/>
          <a:p>
            <a:fld id="{6D22F896-40B5-4ADD-8801-0D06FADFA095}" type="slidenum">
              <a:rPr lang="en-US" smtClean="0"/>
              <a:pPr/>
              <a:t>7</a:t>
            </a:fld>
            <a:endParaRPr lang="en-US" dirty="0"/>
          </a:p>
        </p:txBody>
      </p:sp>
    </p:spTree>
    <p:extLst>
      <p:ext uri="{BB962C8B-B14F-4D97-AF65-F5344CB8AC3E}">
        <p14:creationId xmlns:p14="http://schemas.microsoft.com/office/powerpoint/2010/main" val="41839259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66123-1446-4CC4-B1E6-66C25EDCD091}"/>
              </a:ext>
            </a:extLst>
          </p:cNvPr>
          <p:cNvSpPr>
            <a:spLocks noGrp="1"/>
          </p:cNvSpPr>
          <p:nvPr>
            <p:ph type="title"/>
          </p:nvPr>
        </p:nvSpPr>
        <p:spPr/>
        <p:txBody>
          <a:bodyPr/>
          <a:lstStyle/>
          <a:p>
            <a:r>
              <a:rPr lang="en-US" dirty="0"/>
              <a:t>How does CFR Work</a:t>
            </a:r>
          </a:p>
        </p:txBody>
      </p:sp>
      <p:sp>
        <p:nvSpPr>
          <p:cNvPr id="3" name="Content Placeholder 2">
            <a:extLst>
              <a:ext uri="{FF2B5EF4-FFF2-40B4-BE49-F238E27FC236}">
                <a16:creationId xmlns:a16="http://schemas.microsoft.com/office/drawing/2014/main" id="{1077AB6C-7EB3-4F6D-9D0F-F1428C6B8CAD}"/>
              </a:ext>
            </a:extLst>
          </p:cNvPr>
          <p:cNvSpPr>
            <a:spLocks noGrp="1"/>
          </p:cNvSpPr>
          <p:nvPr>
            <p:ph idx="1"/>
          </p:nvPr>
        </p:nvSpPr>
        <p:spPr>
          <a:xfrm>
            <a:off x="1141412" y="1447800"/>
            <a:ext cx="10307638" cy="5143499"/>
          </a:xfrm>
        </p:spPr>
        <p:txBody>
          <a:bodyPr>
            <a:normAutofit fontScale="92500" lnSpcReduction="20000"/>
          </a:bodyPr>
          <a:lstStyle/>
          <a:p>
            <a:r>
              <a:rPr lang="en-US" dirty="0"/>
              <a:t>Over many iterations, the regrets we sum up for all of the possible actions are not regular regrets (because of the probabilities of one that we faked).  Instead these are called immediate counterfactual regrets.</a:t>
            </a:r>
          </a:p>
          <a:p>
            <a:r>
              <a:rPr lang="en-US" dirty="0"/>
              <a:t>Counterfactual regret minimized for every information set is proven to be an upper bound on regret</a:t>
            </a:r>
          </a:p>
          <a:p>
            <a:r>
              <a:rPr lang="en-US" dirty="0"/>
              <a:t>Therefore, if you minimize counterfactual regret to zero, then you have minimized regret to zero</a:t>
            </a:r>
          </a:p>
          <a:p>
            <a:r>
              <a:rPr lang="en-US" dirty="0"/>
              <a:t>In developing a mixed strategy by minimizing counterfactual regret (and regret), we have approximated the Nash equilibrium</a:t>
            </a:r>
          </a:p>
          <a:p>
            <a:r>
              <a:rPr lang="en-US" dirty="0"/>
              <a:t>CFR is able to solve problems a couple orders of magnitude larger than before</a:t>
            </a:r>
          </a:p>
          <a:p>
            <a:pPr lvl="1"/>
            <a:r>
              <a:rPr lang="en-US" dirty="0"/>
              <a:t>I believe this is compared to Fictitious Play</a:t>
            </a:r>
          </a:p>
        </p:txBody>
      </p:sp>
      <p:sp>
        <p:nvSpPr>
          <p:cNvPr id="4" name="Slide Number Placeholder 3">
            <a:extLst>
              <a:ext uri="{FF2B5EF4-FFF2-40B4-BE49-F238E27FC236}">
                <a16:creationId xmlns:a16="http://schemas.microsoft.com/office/drawing/2014/main" id="{48E6949F-E7A4-4C89-AFD4-D07F4FBDA1DD}"/>
              </a:ext>
            </a:extLst>
          </p:cNvPr>
          <p:cNvSpPr>
            <a:spLocks noGrp="1"/>
          </p:cNvSpPr>
          <p:nvPr>
            <p:ph type="sldNum" sz="quarter" idx="12"/>
          </p:nvPr>
        </p:nvSpPr>
        <p:spPr/>
        <p:txBody>
          <a:bodyPr/>
          <a:lstStyle/>
          <a:p>
            <a:fld id="{6D22F896-40B5-4ADD-8801-0D06FADFA095}" type="slidenum">
              <a:rPr lang="en-US" smtClean="0"/>
              <a:pPr/>
              <a:t>8</a:t>
            </a:fld>
            <a:endParaRPr lang="en-US" dirty="0"/>
          </a:p>
        </p:txBody>
      </p:sp>
    </p:spTree>
    <p:extLst>
      <p:ext uri="{BB962C8B-B14F-4D97-AF65-F5344CB8AC3E}">
        <p14:creationId xmlns:p14="http://schemas.microsoft.com/office/powerpoint/2010/main" val="13627636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C1D2-1B3A-482A-8317-EE292F81311B}"/>
              </a:ext>
            </a:extLst>
          </p:cNvPr>
          <p:cNvSpPr>
            <a:spLocks noGrp="1"/>
          </p:cNvSpPr>
          <p:nvPr>
            <p:ph type="title"/>
          </p:nvPr>
        </p:nvSpPr>
        <p:spPr/>
        <p:txBody>
          <a:bodyPr/>
          <a:lstStyle/>
          <a:p>
            <a:r>
              <a:rPr lang="en-US" dirty="0"/>
              <a:t>CFR Algorithm</a:t>
            </a:r>
          </a:p>
        </p:txBody>
      </p:sp>
      <p:sp>
        <p:nvSpPr>
          <p:cNvPr id="3" name="Content Placeholder 2">
            <a:extLst>
              <a:ext uri="{FF2B5EF4-FFF2-40B4-BE49-F238E27FC236}">
                <a16:creationId xmlns:a16="http://schemas.microsoft.com/office/drawing/2014/main" id="{FBF4EEEE-A77F-4F11-AFF5-E0DB5BB969F4}"/>
              </a:ext>
            </a:extLst>
          </p:cNvPr>
          <p:cNvSpPr>
            <a:spLocks noGrp="1"/>
          </p:cNvSpPr>
          <p:nvPr>
            <p:ph idx="1"/>
          </p:nvPr>
        </p:nvSpPr>
        <p:spPr>
          <a:xfrm>
            <a:off x="1141412" y="1447798"/>
            <a:ext cx="10307638" cy="5410201"/>
          </a:xfrm>
        </p:spPr>
        <p:txBody>
          <a:bodyPr>
            <a:normAutofit fontScale="77500" lnSpcReduction="20000"/>
          </a:bodyPr>
          <a:lstStyle/>
          <a:p>
            <a:pPr marL="0" indent="0">
              <a:buNone/>
            </a:pPr>
            <a:r>
              <a:rPr lang="en-US" dirty="0"/>
              <a:t>For each simulated game, MCCFR chooses one player (whom we refer to as the traverser) that will explore every possible action and update his regrets, while the opponent simply plays according to the strategy determined by the current regrets. The  algorithm switches the roles of the two players after each game, that is, a single hand of poker. Every time either player is faced with a decision point in a simulated game, the player will choose a probability distribution over actions on the basis of regrets for those actions (which are determined by what he had learned in earlier games when he had been  in that situation). For the first game, the AI has not learned anything yet and therefore uses a uniform random distribution over actions. At traverser decision points, MCCFR explores every action in a depth-first manner. At opponent decision points, MCCFR samples an action on the basis of the probability distribution. This process repeats at every decision point until the game is over and a reward is received, which is passed up. When a reward is  returned by every action at a traverser decision point, MCCFR calculates the weighted average reward for that decision point on the basis of the probability distribution over actions. The regret for each action is then updated by adding the value returned by that action and subtracting the weighted average reward for the decision point. The weighted average reward is then passed up to the preceding decision point, and so on.</a:t>
            </a:r>
          </a:p>
        </p:txBody>
      </p:sp>
      <p:sp>
        <p:nvSpPr>
          <p:cNvPr id="4" name="Slide Number Placeholder 3">
            <a:extLst>
              <a:ext uri="{FF2B5EF4-FFF2-40B4-BE49-F238E27FC236}">
                <a16:creationId xmlns:a16="http://schemas.microsoft.com/office/drawing/2014/main" id="{BB6D9CE5-3577-4E2E-9813-D3075BA8AF71}"/>
              </a:ext>
            </a:extLst>
          </p:cNvPr>
          <p:cNvSpPr>
            <a:spLocks noGrp="1"/>
          </p:cNvSpPr>
          <p:nvPr>
            <p:ph type="sldNum" sz="quarter" idx="12"/>
          </p:nvPr>
        </p:nvSpPr>
        <p:spPr/>
        <p:txBody>
          <a:bodyPr/>
          <a:lstStyle/>
          <a:p>
            <a:fld id="{6D22F896-40B5-4ADD-8801-0D06FADFA095}" type="slidenum">
              <a:rPr lang="en-US" smtClean="0"/>
              <a:pPr/>
              <a:t>9</a:t>
            </a:fld>
            <a:endParaRPr lang="en-US" dirty="0"/>
          </a:p>
        </p:txBody>
      </p:sp>
    </p:spTree>
    <p:extLst>
      <p:ext uri="{BB962C8B-B14F-4D97-AF65-F5344CB8AC3E}">
        <p14:creationId xmlns:p14="http://schemas.microsoft.com/office/powerpoint/2010/main" val="34688112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3528</TotalTime>
  <Words>988</Words>
  <Application>Microsoft Office PowerPoint</Application>
  <PresentationFormat>Widescreen</PresentationFormat>
  <Paragraphs>71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Cambria Math</vt:lpstr>
      <vt:lpstr>Tw Cen MT</vt:lpstr>
      <vt:lpstr>Circuit</vt:lpstr>
      <vt:lpstr>Counterfactual Regret Minimization</vt:lpstr>
      <vt:lpstr>Agenda</vt:lpstr>
      <vt:lpstr>Why CFR</vt:lpstr>
      <vt:lpstr>What does CFR Do</vt:lpstr>
      <vt:lpstr>Background on Regret</vt:lpstr>
      <vt:lpstr>Regret Matching</vt:lpstr>
      <vt:lpstr>How does CFR Work</vt:lpstr>
      <vt:lpstr>How does CFR Work</vt:lpstr>
      <vt:lpstr>CFR Algorithm</vt:lpstr>
      <vt:lpstr>PowerPoint Presentation</vt:lpstr>
      <vt:lpstr>Extensions to CFR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reinforcement learning</dc:title>
  <dc:creator>Ted Kyi</dc:creator>
  <cp:lastModifiedBy>Ted Kyi</cp:lastModifiedBy>
  <cp:revision>108</cp:revision>
  <dcterms:created xsi:type="dcterms:W3CDTF">2021-05-08T06:47:56Z</dcterms:created>
  <dcterms:modified xsi:type="dcterms:W3CDTF">2021-05-14T00:54:00Z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